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F7EEC-171C-48E2-A398-AFCFBCD7801E}" type="datetimeFigureOut">
              <a:rPr lang="ru-RU" smtClean="0"/>
              <a:pPr/>
              <a:t>18.10.2012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6729D-DA6E-4043-ACF8-0049D2453C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844824"/>
            <a:ext cx="68407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/>
              <a:t>Лекция №4</a:t>
            </a:r>
          </a:p>
          <a:p>
            <a:pPr algn="ctr"/>
            <a:endParaRPr lang="ru-RU" sz="3200" b="1" dirty="0"/>
          </a:p>
          <a:p>
            <a:pPr algn="ctr"/>
            <a:r>
              <a:rPr lang="ru-RU" sz="3200" b="1" dirty="0" smtClean="0"/>
              <a:t>ОБОРУДОВАНИЕ </a:t>
            </a:r>
            <a:r>
              <a:rPr lang="ru-RU" sz="3200" b="1" dirty="0"/>
              <a:t>ДЛЯ ДРОБЛЕНИЯ И ИЗМЕЛЬЧЕНИЯ СЫРЬЯ И ПОЛУФАБРИКАТОВ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Наибольшее </a:t>
            </a:r>
            <a:r>
              <a:rPr lang="ru-RU" dirty="0"/>
              <a:t>распространение получили </a:t>
            </a:r>
            <a:r>
              <a:rPr lang="ru-RU" dirty="0" err="1"/>
              <a:t>эмульситаторы</a:t>
            </a:r>
            <a:r>
              <a:rPr lang="ru-RU" dirty="0"/>
              <a:t> с режущим </a:t>
            </a:r>
            <a:r>
              <a:rPr lang="ru-RU" dirty="0" smtClean="0"/>
              <a:t>механизмом.</a:t>
            </a:r>
            <a:endParaRPr lang="ru-RU" dirty="0"/>
          </a:p>
          <a:p>
            <a:pPr algn="just"/>
            <a:r>
              <a:rPr lang="ru-RU" dirty="0"/>
              <a:t>Такой </a:t>
            </a:r>
            <a:r>
              <a:rPr lang="ru-RU" dirty="0" err="1"/>
              <a:t>эмульситатор</a:t>
            </a:r>
            <a:r>
              <a:rPr lang="ru-RU" dirty="0"/>
              <a:t> состоит из станины, рабочей камеры, </a:t>
            </a:r>
            <a:r>
              <a:rPr lang="ru-RU" dirty="0" smtClean="0"/>
              <a:t>режущего </a:t>
            </a:r>
            <a:r>
              <a:rPr lang="ru-RU" dirty="0"/>
              <a:t>механизма, загрузочного бункера и электродвигателя.</a:t>
            </a:r>
          </a:p>
          <a:p>
            <a:pPr algn="just"/>
            <a:r>
              <a:rPr lang="ru-RU" dirty="0"/>
              <a:t>С одной стороны станины смонтирован электродвигатель, </a:t>
            </a:r>
            <a:r>
              <a:rPr lang="ru-RU" dirty="0" smtClean="0"/>
              <a:t>сообщающий </a:t>
            </a:r>
            <a:r>
              <a:rPr lang="ru-RU" dirty="0"/>
              <a:t>вращение ножевому валу через клиноременную </a:t>
            </a:r>
            <a:r>
              <a:rPr lang="ru-RU" dirty="0" smtClean="0"/>
              <a:t>передачу</a:t>
            </a:r>
            <a:r>
              <a:rPr lang="ru-RU" dirty="0"/>
              <a:t>, с другой — бункер, который может перемещаться по </a:t>
            </a:r>
            <a:r>
              <a:rPr lang="ru-RU" dirty="0" smtClean="0"/>
              <a:t>специальным </a:t>
            </a:r>
            <a:r>
              <a:rPr lang="ru-RU" dirty="0"/>
              <a:t>траверсам. Сырье подается в зону резания под действием веса самого фарша и перепада давлений над и под продуктом, </a:t>
            </a:r>
            <a:r>
              <a:rPr lang="ru-RU" dirty="0" smtClean="0"/>
              <a:t>образующегося </a:t>
            </a:r>
            <a:r>
              <a:rPr lang="ru-RU" dirty="0"/>
              <a:t>при вращении </a:t>
            </a:r>
            <a:r>
              <a:rPr lang="ru-RU" dirty="0" err="1"/>
              <a:t>выгружателя</a:t>
            </a:r>
            <a:r>
              <a:rPr lang="ru-RU" dirty="0"/>
              <a:t> измельчающего </a:t>
            </a:r>
            <a:r>
              <a:rPr lang="ru-RU" dirty="0" smtClean="0"/>
              <a:t>механизма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В отдельных конструкциях </a:t>
            </a:r>
            <a:r>
              <a:rPr lang="ru-RU" dirty="0" err="1"/>
              <a:t>эмульситаторов</a:t>
            </a:r>
            <a:r>
              <a:rPr lang="ru-RU" dirty="0"/>
              <a:t> продукт </a:t>
            </a:r>
            <a:r>
              <a:rPr lang="ru-RU" dirty="0" smtClean="0"/>
              <a:t>одновременно </a:t>
            </a:r>
            <a:r>
              <a:rPr lang="ru-RU" dirty="0"/>
              <a:t>измельчается и подогревается водой и паром до 70...80 °С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Такие </a:t>
            </a:r>
            <a:r>
              <a:rPr lang="ru-RU" dirty="0" err="1"/>
              <a:t>эмульситаторы</a:t>
            </a:r>
            <a:r>
              <a:rPr lang="ru-RU" dirty="0"/>
              <a:t> кроме измельчающего механизма </a:t>
            </a:r>
            <a:r>
              <a:rPr lang="ru-RU" dirty="0" smtClean="0"/>
              <a:t>оборудованы </a:t>
            </a:r>
            <a:r>
              <a:rPr lang="ru-RU" dirty="0"/>
              <a:t>подающим и откачивающим насосами. Для детского и </a:t>
            </a:r>
            <a:r>
              <a:rPr lang="ru-RU" dirty="0" smtClean="0"/>
              <a:t>диетического </a:t>
            </a:r>
            <a:r>
              <a:rPr lang="ru-RU" dirty="0"/>
              <a:t>питания выпускаются три группы мясных продуктов: крупноизмельченные с частицами фарша 2...3 мм, </a:t>
            </a:r>
            <a:r>
              <a:rPr lang="ru-RU" dirty="0" err="1"/>
              <a:t>пюреобразные</a:t>
            </a:r>
            <a:r>
              <a:rPr lang="ru-RU" dirty="0"/>
              <a:t> с частицами размером 0,8...1,5 мм и гомогенизированные с </a:t>
            </a:r>
            <a:r>
              <a:rPr lang="ru-RU" dirty="0" smtClean="0"/>
              <a:t>частицами </a:t>
            </a:r>
            <a:r>
              <a:rPr lang="ru-RU" dirty="0"/>
              <a:t>размером 0,15...0,2 мм.</a:t>
            </a:r>
          </a:p>
          <a:p>
            <a:pPr algn="just"/>
            <a:r>
              <a:rPr lang="ru-RU" dirty="0"/>
              <a:t>Высокую степень измельчения мяса для гомогенизированных консервов получают с помощью гомогенизаторов и </a:t>
            </a:r>
            <a:r>
              <a:rPr lang="ru-RU" dirty="0" smtClean="0"/>
              <a:t>дезинтеграторов</a:t>
            </a:r>
            <a:r>
              <a:rPr lang="ru-RU" dirty="0"/>
              <a:t>.</a:t>
            </a:r>
          </a:p>
          <a:p>
            <a:pPr algn="just"/>
            <a:r>
              <a:rPr lang="ru-RU" i="1" dirty="0"/>
              <a:t>Гомогенизатор</a:t>
            </a:r>
            <a:r>
              <a:rPr lang="ru-RU" dirty="0"/>
              <a:t> </a:t>
            </a:r>
            <a:r>
              <a:rPr lang="ru-RU" dirty="0" smtClean="0"/>
              <a:t>состоит </a:t>
            </a:r>
            <a:r>
              <a:rPr lang="ru-RU" dirty="0"/>
              <a:t>из корпуса, </a:t>
            </a:r>
            <a:r>
              <a:rPr lang="ru-RU" dirty="0" smtClean="0"/>
              <a:t>гомогенизирующей </a:t>
            </a:r>
            <a:r>
              <a:rPr lang="ru-RU" dirty="0"/>
              <a:t>головки, муфты, привода и пульта управления</a:t>
            </a:r>
            <a:r>
              <a:rPr lang="ru-RU" dirty="0" smtClean="0"/>
              <a:t>. </a:t>
            </a:r>
            <a:r>
              <a:rPr lang="ru-RU" dirty="0"/>
              <a:t>Гомогенизирующая головка выполнена в виде подвижного </a:t>
            </a:r>
            <a:r>
              <a:rPr lang="ru-RU" dirty="0" smtClean="0"/>
              <a:t>диска </a:t>
            </a:r>
            <a:r>
              <a:rPr lang="ru-RU" dirty="0"/>
              <a:t>с нарезкой на одной из сторон и стенки корпуса, на внутренней стороне которой также имеется нарезка</a:t>
            </a:r>
            <a:r>
              <a:rPr lang="ru-RU" dirty="0" smtClean="0"/>
              <a:t>. </a:t>
            </a:r>
            <a:r>
              <a:rPr lang="ru-RU" dirty="0"/>
              <a:t>Развитая зубчатая </a:t>
            </a:r>
            <a:r>
              <a:rPr lang="ru-RU" dirty="0" smtClean="0"/>
              <a:t>поверхность </a:t>
            </a:r>
            <a:r>
              <a:rPr lang="ru-RU" dirty="0"/>
              <a:t>гомогенизирующей головки при вращении с большой </a:t>
            </a:r>
            <a:r>
              <a:rPr lang="ru-RU" dirty="0" smtClean="0"/>
              <a:t>скоростью </a:t>
            </a:r>
            <a:r>
              <a:rPr lang="ru-RU" dirty="0"/>
              <a:t>обеспечивает перетирающее воздействие на измельчаемый продукт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image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8640960" cy="36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9512" y="3789040"/>
            <a:ext cx="87849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Гомогенизатор:</a:t>
            </a:r>
          </a:p>
          <a:p>
            <a:r>
              <a:rPr lang="ru-RU" dirty="0"/>
              <a:t>1 — корпус; 2 — гомогенизирующая головка; 3 — подвижный диск; 4 — муфта; 5— </a:t>
            </a:r>
            <a:r>
              <a:rPr lang="ru-RU" dirty="0" smtClean="0"/>
              <a:t>привод. 1 </a:t>
            </a:r>
            <a:r>
              <a:rPr lang="ru-RU" dirty="0"/>
              <a:t>— загрузочный шнек; 2 — </a:t>
            </a:r>
            <a:r>
              <a:rPr lang="ru-RU" dirty="0" smtClean="0"/>
              <a:t>электродвигатель</a:t>
            </a:r>
            <a:r>
              <a:rPr lang="ru-RU" dirty="0"/>
              <a:t>; 3 — гибкая прокладка; 4— верхний подшипник; 5—била; 6—нижняя опора с подшипником; 7— магнитная </a:t>
            </a:r>
            <a:r>
              <a:rPr lang="ru-RU" dirty="0" smtClean="0"/>
              <a:t>ловушка; 8</a:t>
            </a:r>
            <a:r>
              <a:rPr lang="ru-RU" dirty="0"/>
              <a:t>— фильтрующее </a:t>
            </a:r>
            <a:r>
              <a:rPr lang="ru-RU" dirty="0" smtClean="0"/>
              <a:t>сито.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Гомогенизирующая головка соединена с валом высокооборотного электродвигателя с помощью муфты. Подача и отвод сырья обеспечиваются напором, создаваемым работой гомогенизирующей головки.</a:t>
            </a:r>
          </a:p>
          <a:p>
            <a:pPr algn="just"/>
            <a:r>
              <a:rPr lang="ru-RU" dirty="0" smtClean="0"/>
              <a:t>При относительно небольших габаритах производительность гомогенизатора достигает 3500 кг/ч.</a:t>
            </a:r>
          </a:p>
          <a:p>
            <a:pPr algn="just"/>
            <a:r>
              <a:rPr lang="ru-RU" dirty="0" smtClean="0"/>
              <a:t>Один из недостатков гомогенизатора данного типа — довольно большой разброс размеров получаемых частиц. Исключить этот недостаток можно с помощью дезинтеграторов.</a:t>
            </a:r>
          </a:p>
          <a:p>
            <a:pPr algn="just"/>
            <a:r>
              <a:rPr lang="ru-RU" i="1" dirty="0" smtClean="0"/>
              <a:t>Дезинтегратор</a:t>
            </a:r>
            <a:r>
              <a:rPr lang="ru-RU" dirty="0" smtClean="0"/>
              <a:t> представляет собой ротор, на котором горизонтально закреплены ножи и била с частотой вращения 4000... 5000 мин</a:t>
            </a:r>
            <a:r>
              <a:rPr lang="ru-RU" baseline="30000" dirty="0" smtClean="0"/>
              <a:t>-1</a:t>
            </a:r>
            <a:r>
              <a:rPr lang="ru-RU" dirty="0" smtClean="0"/>
              <a:t>. Поступающий продукт подвергается резательному и ударному воздействиям и, измельченный до необходимого размера, проходит через фильтрующее сито.</a:t>
            </a:r>
          </a:p>
          <a:p>
            <a:pPr algn="just"/>
            <a:r>
              <a:rPr lang="ru-RU" dirty="0" smtClean="0"/>
              <a:t>Для сверхтонкого измельчения продукта дезинтегратор может иметь две ступени измельчения. В этом случае после каждой ступени устанавливают фильтрующее сито с отверстиями соответствующего диаметра. Продукт перемещается из одной ступени измельчения в другую обычно с помощью насоса. Перед измельчением сырье может нагреваться водой или паром до 70...80 °С.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КЛАССИФИКАЦИЯ ОБОРУДОВАНИЯ</a:t>
            </a:r>
          </a:p>
          <a:p>
            <a:pPr algn="just"/>
            <a:r>
              <a:rPr lang="ru-RU" dirty="0"/>
              <a:t>Измельчение относится к механическим процессам, в </a:t>
            </a:r>
            <a:r>
              <a:rPr lang="ru-RU" dirty="0" smtClean="0"/>
              <a:t>результате </a:t>
            </a:r>
            <a:r>
              <a:rPr lang="ru-RU" dirty="0"/>
              <a:t>которых происходит изменение формы и размеров материала без изменения его физико-химических характеристик.</a:t>
            </a:r>
          </a:p>
          <a:p>
            <a:pPr algn="just"/>
            <a:r>
              <a:rPr lang="ru-RU" dirty="0"/>
              <a:t>Измельчение широко используют в мукомольном, </a:t>
            </a:r>
            <a:r>
              <a:rPr lang="ru-RU" dirty="0" smtClean="0"/>
              <a:t>пивоваренном </a:t>
            </a:r>
            <a:r>
              <a:rPr lang="ru-RU" dirty="0"/>
              <a:t>производствах, при производстве растительного масла, при переработке плодов, овощей и мяса. Сырье и полуфабрикаты </a:t>
            </a:r>
            <a:r>
              <a:rPr lang="ru-RU" dirty="0" smtClean="0"/>
              <a:t>измельчают </a:t>
            </a:r>
            <a:r>
              <a:rPr lang="ru-RU" dirty="0"/>
              <a:t>для облегчения или ускорения тепловой обработки, </a:t>
            </a:r>
            <a:r>
              <a:rPr lang="ru-RU" dirty="0" smtClean="0"/>
              <a:t>перемешивания</a:t>
            </a:r>
            <a:r>
              <a:rPr lang="ru-RU" dirty="0"/>
              <a:t>, транспортирования, дозирования и других </a:t>
            </a:r>
            <a:r>
              <a:rPr lang="ru-RU" dirty="0" smtClean="0"/>
              <a:t>процессов </a:t>
            </a:r>
            <a:r>
              <a:rPr lang="ru-RU" dirty="0"/>
              <a:t>обработки, а также для увеличения площади поверхности твердых материалов с целью ускорения биохимических и </a:t>
            </a:r>
            <a:r>
              <a:rPr lang="ru-RU" dirty="0" smtClean="0"/>
              <a:t>диффузионных </a:t>
            </a:r>
            <a:r>
              <a:rPr lang="ru-RU" dirty="0"/>
              <a:t>процессов.</a:t>
            </a:r>
          </a:p>
          <a:p>
            <a:pPr algn="just"/>
            <a:r>
              <a:rPr lang="ru-RU" dirty="0"/>
              <a:t>В зависимости от конечного диаметра наибольших получаемых частиц различают измельчение крупное (250...25 мм); среднее (25...5 мм); мелкое (5...1 мм); тонкое (1...0,075 мм); коллоидное (до 1 • 10~</a:t>
            </a:r>
            <a:r>
              <a:rPr lang="ru-RU" baseline="30000" dirty="0"/>
              <a:t>4</a:t>
            </a:r>
            <a:r>
              <a:rPr lang="ru-RU" dirty="0"/>
              <a:t> мм).</a:t>
            </a:r>
          </a:p>
          <a:p>
            <a:pPr algn="just"/>
            <a:r>
              <a:rPr lang="ru-RU" dirty="0"/>
              <a:t>Для крупного и среднего дробления применяют дробилки; для среднего, мелкого, тонкого и коллоидного измельчения — </a:t>
            </a:r>
            <a:r>
              <a:rPr lang="ru-RU" dirty="0" smtClean="0"/>
              <a:t>мельницы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Измельчающие машины подразделяют на вальцовые станки, молотковые, штифтовые, дисковые дробилки; шариковые, диско­вые, молотковые и комбинированные мельницы; резательные ма­шины; мясорубки; гомогенизаторы.</a:t>
            </a:r>
          </a:p>
          <a:p>
            <a:pPr algn="just"/>
            <a:r>
              <a:rPr lang="ru-RU" dirty="0"/>
              <a:t>Материалы измельчают раздавливанием, ударным </a:t>
            </a:r>
            <a:r>
              <a:rPr lang="ru-RU" dirty="0" smtClean="0"/>
              <a:t>воздействием</a:t>
            </a:r>
            <a:r>
              <a:rPr lang="ru-RU" dirty="0"/>
              <a:t>, истиранием и резанием</a:t>
            </a:r>
            <a:r>
              <a:rPr lang="ru-RU" dirty="0" smtClean="0"/>
              <a:t>. </a:t>
            </a:r>
            <a:r>
              <a:rPr lang="ru-RU" dirty="0"/>
              <a:t>К измельчающим машинам истирающего и раздавливающего Действия относятся вальцовые станки, различные мельницы, </a:t>
            </a:r>
            <a:r>
              <a:rPr lang="ru-RU" dirty="0" smtClean="0"/>
              <a:t>куттеры, </a:t>
            </a:r>
            <a:r>
              <a:rPr lang="ru-RU" dirty="0" err="1"/>
              <a:t>эмульситаторы</a:t>
            </a:r>
            <a:r>
              <a:rPr lang="ru-RU" dirty="0"/>
              <a:t>, дезинтеграторы; к машинам ударного </a:t>
            </a:r>
            <a:r>
              <a:rPr lang="ru-RU" dirty="0" smtClean="0"/>
              <a:t>действия </a:t>
            </a:r>
            <a:r>
              <a:rPr lang="ru-RU" dirty="0"/>
              <a:t>— молотковые, штифтовые, ножевые дробилки; к </a:t>
            </a:r>
            <a:r>
              <a:rPr lang="ru-RU" dirty="0" smtClean="0"/>
              <a:t>резательным </a:t>
            </a:r>
            <a:r>
              <a:rPr lang="ru-RU" dirty="0"/>
              <a:t>машинам — шинковальные, овощерезки, свеклорезки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При производстве муки наряду с основным измельчающим оборудованием используют вспомогательные машины, </a:t>
            </a:r>
            <a:r>
              <a:rPr lang="ru-RU" dirty="0" smtClean="0"/>
              <a:t>повышающие </a:t>
            </a:r>
            <a:r>
              <a:rPr lang="ru-RU" dirty="0"/>
              <a:t>эффективность измельчения: </a:t>
            </a:r>
            <a:r>
              <a:rPr lang="ru-RU" dirty="0" err="1"/>
              <a:t>вымольные</a:t>
            </a:r>
            <a:r>
              <a:rPr lang="ru-RU" dirty="0"/>
              <a:t> машины, </a:t>
            </a:r>
            <a:r>
              <a:rPr lang="ru-RU" dirty="0" err="1"/>
              <a:t>деташер</a:t>
            </a:r>
            <a:r>
              <a:rPr lang="ru-RU" dirty="0"/>
              <a:t>, бичевые машины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ОБОРУДОВАНИЕ ИСТИРАЮЩЕГО И РАЗДАВЛИВАЮЩЕГО </a:t>
            </a:r>
            <a:r>
              <a:rPr lang="ru-RU" dirty="0" smtClean="0"/>
              <a:t>ДЕЙСТВИЯ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Вальцовые станки предназначены для измельчения зерна, </a:t>
            </a:r>
            <a:r>
              <a:rPr lang="ru-RU" dirty="0" smtClean="0"/>
              <a:t>семян</a:t>
            </a:r>
            <a:r>
              <a:rPr lang="ru-RU" dirty="0"/>
              <a:t>, промежуточных продуктов на мукомольных, крупяных, спиртовых, пивоваренных предприятиях, а также при </a:t>
            </a:r>
            <a:r>
              <a:rPr lang="ru-RU" dirty="0" smtClean="0"/>
              <a:t>производстве </a:t>
            </a:r>
            <a:r>
              <a:rPr lang="ru-RU" dirty="0"/>
              <a:t>растительного масла. Эти продукты измельчаются в </a:t>
            </a:r>
            <a:r>
              <a:rPr lang="ru-RU" dirty="0" smtClean="0"/>
              <a:t>клиновидном </a:t>
            </a:r>
            <a:r>
              <a:rPr lang="ru-RU" dirty="0"/>
              <a:t>пространстве, образованном поверхностями двух </a:t>
            </a:r>
            <a:r>
              <a:rPr lang="ru-RU" dirty="0" smtClean="0"/>
              <a:t>цилиндрических </a:t>
            </a:r>
            <a:r>
              <a:rPr lang="ru-RU" dirty="0"/>
              <a:t>параллельных вальцов, вращающихся с разными </a:t>
            </a:r>
            <a:r>
              <a:rPr lang="ru-RU" dirty="0" smtClean="0"/>
              <a:t>скоростями </a:t>
            </a:r>
            <a:r>
              <a:rPr lang="ru-RU" dirty="0"/>
              <a:t>навстречу друг другу. Зерно в вальцовом станке подвергается сложной деформации — сжатию и сдвигу.</a:t>
            </a:r>
          </a:p>
          <a:p>
            <a:pPr algn="just"/>
            <a:r>
              <a:rPr lang="ru-RU" dirty="0" smtClean="0"/>
              <a:t>Принцип </a:t>
            </a:r>
            <a:r>
              <a:rPr lang="ru-RU" dirty="0"/>
              <a:t>работы вальцового станка заключается в разрушении зерна в результате разных скоростей мелющих вальцов. В зоне </a:t>
            </a:r>
            <a:r>
              <a:rPr lang="ru-RU" dirty="0" smtClean="0"/>
              <a:t>измельчения </a:t>
            </a:r>
            <a:r>
              <a:rPr lang="ru-RU" dirty="0"/>
              <a:t>разрушаемая частица зерна отстает от </a:t>
            </a:r>
            <a:r>
              <a:rPr lang="ru-RU" dirty="0" smtClean="0"/>
              <a:t>быстровращающегося </a:t>
            </a:r>
            <a:r>
              <a:rPr lang="ru-RU" dirty="0"/>
              <a:t>вальца и обгоняет медленновращающийся, что усиливает воздействие на нее рифлей. </a:t>
            </a:r>
          </a:p>
          <a:p>
            <a:pPr algn="just"/>
            <a:r>
              <a:rPr lang="ru-RU" dirty="0" smtClean="0"/>
              <a:t>Поверхность </a:t>
            </a:r>
            <a:r>
              <a:rPr lang="ru-RU" dirty="0"/>
              <a:t>вальцов может быть рифленой, микрошерохова­той или гладкой. В наибольшей степени характер рабочей поверх­ности отражается на процессе измельчения в том случае, когда применяют рифленые вальцы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/>
              <a:t>Вальцовый станок</a:t>
            </a:r>
            <a:r>
              <a:rPr lang="ru-RU" dirty="0"/>
              <a:t> </a:t>
            </a:r>
            <a:r>
              <a:rPr lang="ru-RU" dirty="0" smtClean="0"/>
              <a:t>ЗМ2 </a:t>
            </a:r>
            <a:r>
              <a:rPr lang="ru-RU" dirty="0"/>
              <a:t>применяют преимущественно на мукомольных заводах с механическим транспортом. Он пред­ставляет собой двухсекционный станок с автоматической дистан­ционной системой управления и автоматическим регулированием производительности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4746191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076056" y="404664"/>
            <a:ext cx="38884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Общий вид вальцового станка ЗМ2:</a:t>
            </a:r>
          </a:p>
          <a:p>
            <a:r>
              <a:rPr lang="ru-RU" dirty="0" smtClean="0"/>
              <a:t>1 </a:t>
            </a:r>
            <a:r>
              <a:rPr lang="ru-RU" dirty="0"/>
              <a:t>— станина; 2 — аспирационное устройство; 3 </a:t>
            </a:r>
            <a:r>
              <a:rPr lang="ru-RU" dirty="0" smtClean="0"/>
              <a:t>—медленновращающийся валец;</a:t>
            </a:r>
          </a:p>
          <a:p>
            <a:r>
              <a:rPr lang="ru-RU" dirty="0" smtClean="0"/>
              <a:t>4 </a:t>
            </a:r>
            <a:r>
              <a:rPr lang="ru-RU" dirty="0"/>
              <a:t>— распреде­лительный валик; 5—дозирующий валик; 6, 13, 14, 21 — рычаги; 7—секторная заслонка; 8— Регулировочный винт; 9— планка; 10— пружина; — датчик питателя; 12— питающая труба; 1</a:t>
            </a:r>
            <a:r>
              <a:rPr lang="ru-RU" dirty="0" smtClean="0"/>
              <a:t>5—клапан</a:t>
            </a:r>
            <a:r>
              <a:rPr lang="ru-RU" dirty="0"/>
              <a:t>; 16— винт; </a:t>
            </a:r>
            <a:r>
              <a:rPr lang="ru-RU" dirty="0" smtClean="0"/>
              <a:t>17—тяга</a:t>
            </a:r>
            <a:r>
              <a:rPr lang="ru-RU" dirty="0"/>
              <a:t>; 18— серьга; 19— вал; 20— амортизационная пружина;</a:t>
            </a:r>
          </a:p>
          <a:p>
            <a:r>
              <a:rPr lang="ru-RU" dirty="0"/>
              <a:t>22— винт; 23— эксцентриковый вал; 24— быстровращающийся валец; 25— </a:t>
            </a:r>
            <a:r>
              <a:rPr lang="ru-RU" dirty="0" smtClean="0"/>
              <a:t>щетка.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ОБОРУДОВАНИЕ УДАРНОГО ДЕЙСТВИЯ</a:t>
            </a:r>
          </a:p>
          <a:p>
            <a:pPr algn="just"/>
            <a:r>
              <a:rPr lang="ru-RU" dirty="0"/>
              <a:t>Молотковые дробилки применяют для измельчения зерна при производстве спирта, а также при переработке картофеля, яблок и ягод. Разрушение продукта в дробилках происходит в результате ударов стальных молотков, ударов частиц продукта о кожух дро­билки и истирания их о штампованное сито. Дробленый продукт проходит через сито и удаляется из машины.</a:t>
            </a:r>
          </a:p>
        </p:txBody>
      </p:sp>
      <p:pic>
        <p:nvPicPr>
          <p:cNvPr id="2050" name="Picture 2" descr="image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88840"/>
            <a:ext cx="5832648" cy="4700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156176" y="1988840"/>
            <a:ext cx="28083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Молотковая дробилка типа ДМ:</a:t>
            </a:r>
          </a:p>
          <a:p>
            <a:r>
              <a:rPr lang="ru-RU" dirty="0" smtClean="0"/>
              <a:t>1 </a:t>
            </a:r>
            <a:r>
              <a:rPr lang="ru-RU" dirty="0"/>
              <a:t>— электродвигатель; 2— стержни; 3—диски ротора; 4— сито; 5—молотки; 6— магнитный сепаратор; 7—эксцентриковый вал; 8— приемный бункер; 9—инерционный питатель; 10— плоскость; </a:t>
            </a:r>
            <a:r>
              <a:rPr lang="ru-RU" dirty="0" smtClean="0"/>
              <a:t>11 </a:t>
            </a:r>
            <a:r>
              <a:rPr lang="ru-RU" dirty="0"/>
              <a:t>— стальные ленты; 12 — </a:t>
            </a:r>
            <a:r>
              <a:rPr lang="ru-RU" dirty="0" smtClean="0"/>
              <a:t>ротор.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РЕЗАТЕЛЬНЫЕ МАШИНЫ</a:t>
            </a:r>
          </a:p>
          <a:p>
            <a:pPr algn="just"/>
            <a:r>
              <a:rPr lang="ru-RU" dirty="0"/>
              <a:t>Принципиально все</a:t>
            </a:r>
            <a:r>
              <a:rPr lang="ru-RU" i="1" dirty="0"/>
              <a:t> </a:t>
            </a:r>
            <a:r>
              <a:rPr lang="ru-RU" i="1" dirty="0" err="1" smtClean="0"/>
              <a:t>мясорезательные</a:t>
            </a:r>
            <a:r>
              <a:rPr lang="ru-RU" dirty="0" smtClean="0"/>
              <a:t> </a:t>
            </a:r>
            <a:r>
              <a:rPr lang="ru-RU" dirty="0"/>
              <a:t>машины схожи в одном — мясо разрезается в двух плоскостях относительно его движения — в продольной и поперечной. Однако реализуется этот принцип в разных машинах по-разному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В двухкаскадных </a:t>
            </a:r>
            <a:r>
              <a:rPr lang="ru-RU" dirty="0" err="1"/>
              <a:t>мясорезательных</a:t>
            </a:r>
            <a:r>
              <a:rPr lang="ru-RU" dirty="0"/>
              <a:t> машинах необходимую сте­пень измельчения мяса регулируют изменением расстояния между дисковыми ножами первого и второго каскадов. Вторая группа </a:t>
            </a:r>
            <a:r>
              <a:rPr lang="ru-RU" dirty="0" err="1"/>
              <a:t>мясорезательных</a:t>
            </a:r>
            <a:r>
              <a:rPr lang="ru-RU" dirty="0"/>
              <a:t> машин работает по принципу </a:t>
            </a:r>
            <a:r>
              <a:rPr lang="ru-RU" dirty="0" err="1"/>
              <a:t>шпигорезок</a:t>
            </a:r>
            <a:r>
              <a:rPr lang="ru-RU" dirty="0"/>
              <a:t>: два размера получаемых кусочков мяса регулируют с помощью плос­ких ножей, расположенных в двух рамках, а третий (длина) </a:t>
            </a:r>
            <a:r>
              <a:rPr lang="ru-RU" dirty="0" smtClean="0"/>
              <a:t>зависит </a:t>
            </a:r>
            <a:r>
              <a:rPr lang="ru-RU" dirty="0"/>
              <a:t>от скорости подачи измельчаемого мяса или частоты </a:t>
            </a:r>
            <a:r>
              <a:rPr lang="ru-RU" dirty="0" smtClean="0"/>
              <a:t>вращения </a:t>
            </a:r>
            <a:r>
              <a:rPr lang="ru-RU" dirty="0"/>
              <a:t>вала с серповидным дисковым ножом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4" name="Picture 2" descr="imag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924944"/>
            <a:ext cx="3777709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9512" y="2924944"/>
            <a:ext cx="51125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В двухкаскадной </a:t>
            </a:r>
            <a:r>
              <a:rPr lang="ru-RU" b="1" dirty="0" err="1" smtClean="0"/>
              <a:t>мясорезательной</a:t>
            </a:r>
            <a:r>
              <a:rPr lang="ru-RU" b="1" dirty="0" smtClean="0"/>
              <a:t> машине</a:t>
            </a:r>
            <a:r>
              <a:rPr lang="ru-RU" dirty="0" smtClean="0"/>
              <a:t> мясо</a:t>
            </a:r>
            <a:r>
              <a:rPr lang="ru-RU" b="1" dirty="0" smtClean="0"/>
              <a:t> </a:t>
            </a:r>
            <a:r>
              <a:rPr lang="ru-RU" dirty="0" smtClean="0"/>
              <a:t>измельчается вращающимися дисковыми ножами первого каскада</a:t>
            </a:r>
            <a:r>
              <a:rPr lang="ru-RU" b="1" dirty="0" smtClean="0"/>
              <a:t> </a:t>
            </a:r>
            <a:r>
              <a:rPr lang="ru-RU" dirty="0" smtClean="0"/>
              <a:t>и</a:t>
            </a:r>
            <a:r>
              <a:rPr lang="ru-RU" b="1" dirty="0" smtClean="0"/>
              <a:t> </a:t>
            </a:r>
            <a:r>
              <a:rPr lang="ru-RU" dirty="0" smtClean="0"/>
              <a:t>подается на поворотный барабан, после чего попадает на дисковые ножи второго каскада, расположенные перпендикулярно первому. В результате прохождения ножей первого каскада мясо нарезается на полоски, после второго оно представляет собой отдельные кусочки, размеры которых регулируются расстоянием между дисковыми ножами. Производительность этой машины около 3 т/ч, мощность привода 3,6 кВт.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20072" y="5373216"/>
            <a:ext cx="37444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Двухкаскадная </a:t>
            </a:r>
            <a:r>
              <a:rPr lang="ru-RU" sz="1400" dirty="0" err="1" smtClean="0"/>
              <a:t>мясорезательная</a:t>
            </a:r>
            <a:r>
              <a:rPr lang="ru-RU" sz="1400" dirty="0" smtClean="0"/>
              <a:t> </a:t>
            </a:r>
            <a:r>
              <a:rPr lang="ru-RU" sz="1400" dirty="0"/>
              <a:t>машина:</a:t>
            </a:r>
          </a:p>
          <a:p>
            <a:r>
              <a:rPr lang="ru-RU" sz="1400" dirty="0" smtClean="0"/>
              <a:t>1-станина</a:t>
            </a:r>
            <a:r>
              <a:rPr lang="ru-RU" sz="1400" dirty="0"/>
              <a:t>; </a:t>
            </a:r>
            <a:r>
              <a:rPr lang="ru-RU" sz="1400" dirty="0" smtClean="0"/>
              <a:t>2-укосина</a:t>
            </a:r>
            <a:r>
              <a:rPr lang="ru-RU" sz="1400" dirty="0"/>
              <a:t>; </a:t>
            </a:r>
            <a:r>
              <a:rPr lang="ru-RU" sz="1400" dirty="0" smtClean="0"/>
              <a:t>3-электродвигатель</a:t>
            </a:r>
            <a:r>
              <a:rPr lang="ru-RU" sz="1400" dirty="0"/>
              <a:t>; </a:t>
            </a:r>
            <a:r>
              <a:rPr lang="ru-RU" sz="1400" dirty="0" smtClean="0"/>
              <a:t>4-муфта</a:t>
            </a:r>
            <a:r>
              <a:rPr lang="ru-RU" sz="1400" dirty="0"/>
              <a:t>; </a:t>
            </a:r>
            <a:r>
              <a:rPr lang="ru-RU" sz="1400" dirty="0" smtClean="0"/>
              <a:t>5-приемный </a:t>
            </a:r>
            <a:r>
              <a:rPr lang="ru-RU" sz="1400" dirty="0"/>
              <a:t>бункер; </a:t>
            </a:r>
            <a:r>
              <a:rPr lang="ru-RU" sz="1400" dirty="0" smtClean="0"/>
              <a:t>6-ножи </a:t>
            </a:r>
            <a:r>
              <a:rPr lang="ru-RU" sz="1400" dirty="0"/>
              <a:t>первого каскада; </a:t>
            </a:r>
            <a:r>
              <a:rPr lang="ru-RU" sz="1400" dirty="0" smtClean="0"/>
              <a:t>7-поворотный барабан</a:t>
            </a:r>
            <a:r>
              <a:rPr lang="ru-RU" sz="1400" dirty="0"/>
              <a:t>; </a:t>
            </a:r>
            <a:r>
              <a:rPr lang="ru-RU" sz="1400" dirty="0" smtClean="0"/>
              <a:t>8-съемный </a:t>
            </a:r>
            <a:r>
              <a:rPr lang="ru-RU" sz="1400" dirty="0"/>
              <a:t>нож; </a:t>
            </a:r>
            <a:r>
              <a:rPr lang="ru-RU" sz="1400" dirty="0" smtClean="0"/>
              <a:t>9-кожух</a:t>
            </a:r>
            <a:r>
              <a:rPr lang="ru-RU" sz="1400" dirty="0"/>
              <a:t>; </a:t>
            </a:r>
            <a:r>
              <a:rPr lang="ru-RU" sz="1400" dirty="0" smtClean="0"/>
              <a:t>10-ножи </a:t>
            </a:r>
            <a:r>
              <a:rPr lang="ru-RU" sz="1400" dirty="0"/>
              <a:t>второго каскада; </a:t>
            </a:r>
            <a:r>
              <a:rPr lang="ru-RU" sz="1400" dirty="0" smtClean="0"/>
              <a:t>11-бункер </a:t>
            </a:r>
            <a:r>
              <a:rPr lang="ru-RU" sz="1400" dirty="0"/>
              <a:t>измельченного продукта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Мясорезательные</a:t>
            </a:r>
            <a:r>
              <a:rPr lang="ru-RU" dirty="0"/>
              <a:t> машины могут измельчать охлажденный шпик или </a:t>
            </a:r>
            <a:r>
              <a:rPr lang="ru-RU" dirty="0" err="1"/>
              <a:t>незамороженное</a:t>
            </a:r>
            <a:r>
              <a:rPr lang="ru-RU" dirty="0"/>
              <a:t> мясо.</a:t>
            </a:r>
          </a:p>
          <a:p>
            <a:pPr algn="just"/>
            <a:r>
              <a:rPr lang="ru-RU" i="1" dirty="0" err="1" smtClean="0"/>
              <a:t>Шпигорезки</a:t>
            </a:r>
            <a:r>
              <a:rPr lang="ru-RU" dirty="0" smtClean="0"/>
              <a:t> </a:t>
            </a:r>
            <a:r>
              <a:rPr lang="ru-RU" dirty="0"/>
              <a:t>предназначены для измельчения охлажденного Шпика на куски размерами 4... 12 мм и в зависимости от </a:t>
            </a:r>
            <a:r>
              <a:rPr lang="ru-RU" dirty="0" smtClean="0"/>
              <a:t>расположения </a:t>
            </a:r>
            <a:r>
              <a:rPr lang="ru-RU" dirty="0"/>
              <a:t>питателя и измельчающего механизма делятся на </a:t>
            </a:r>
            <a:r>
              <a:rPr lang="ru-RU" dirty="0" smtClean="0"/>
              <a:t>вертикальные </a:t>
            </a:r>
            <a:r>
              <a:rPr lang="ru-RU" dirty="0"/>
              <a:t>и горизонтальные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Для тонкого измельчения мяса и приготовления фарша </a:t>
            </a:r>
            <a:r>
              <a:rPr lang="ru-RU" dirty="0" smtClean="0"/>
              <a:t>бесструктурных </a:t>
            </a:r>
            <a:r>
              <a:rPr lang="ru-RU" dirty="0"/>
              <a:t>колбас, сосисок и сарделек применяют</a:t>
            </a:r>
            <a:r>
              <a:rPr lang="ru-RU" i="1" dirty="0"/>
              <a:t> куттеры. </a:t>
            </a:r>
            <a:r>
              <a:rPr lang="ru-RU" dirty="0"/>
              <a:t>Они подразделяются на настольные (с чашей вместимостью до 30 л) и напольные, открытые и герметичные, с одним общим электродвигателем или с раздельным приводом ножевого вала и чаши, реверсивные и с вращением ножевого вала только в одну сторону, с одной, двумя, тремя скоростями ножевого вала либо с бесступенчатым регулированием скорости, с горизонтальным и вертикальным расположением ножевого вала, с ручной или </a:t>
            </a:r>
            <a:r>
              <a:rPr lang="ru-RU" dirty="0" smtClean="0"/>
              <a:t>механической </a:t>
            </a:r>
            <a:r>
              <a:rPr lang="ru-RU" dirty="0"/>
              <a:t>выгрузкой готового продукта, с ручным или </a:t>
            </a:r>
            <a:r>
              <a:rPr lang="ru-RU" dirty="0" smtClean="0"/>
              <a:t>программным </a:t>
            </a:r>
            <a:r>
              <a:rPr lang="ru-RU" dirty="0"/>
              <a:t>управлением.</a:t>
            </a:r>
          </a:p>
          <a:p>
            <a:pPr algn="just"/>
            <a:r>
              <a:rPr lang="ru-RU" dirty="0" smtClean="0"/>
              <a:t>Куттеры </a:t>
            </a:r>
            <a:r>
              <a:rPr lang="ru-RU" dirty="0"/>
              <a:t>с </a:t>
            </a:r>
            <a:r>
              <a:rPr lang="ru-RU" dirty="0" smtClean="0"/>
              <a:t>реверсом </a:t>
            </a:r>
            <a:r>
              <a:rPr lang="ru-RU" dirty="0"/>
              <a:t>и изменением скорости вращения ножевого вала можно использовать для перемешивания фарша до получения </a:t>
            </a:r>
            <a:r>
              <a:rPr lang="ru-RU" dirty="0" smtClean="0"/>
              <a:t>однородной </a:t>
            </a:r>
            <a:r>
              <a:rPr lang="ru-RU" dirty="0"/>
              <a:t>массы. В этом случае скорость ножей должна быть </a:t>
            </a:r>
            <a:r>
              <a:rPr lang="ru-RU" dirty="0" smtClean="0"/>
              <a:t>минимальной</a:t>
            </a:r>
            <a:r>
              <a:rPr lang="ru-RU" dirty="0"/>
              <a:t>, а фарш перемешивается их тыльной </a:t>
            </a:r>
            <a:r>
              <a:rPr lang="ru-RU" dirty="0" err="1"/>
              <a:t>незаточенной</a:t>
            </a:r>
            <a:r>
              <a:rPr lang="ru-RU" dirty="0"/>
              <a:t> стороной. Качество фарша существенно зависит от скорости вращения </a:t>
            </a:r>
            <a:r>
              <a:rPr lang="ru-RU" dirty="0" smtClean="0"/>
              <a:t>ножевого </a:t>
            </a:r>
            <a:r>
              <a:rPr lang="ru-RU" dirty="0"/>
              <a:t>вала: чем она больше, тем шире область применения </a:t>
            </a:r>
            <a:r>
              <a:rPr lang="ru-RU" dirty="0" smtClean="0"/>
              <a:t>куттеров</a:t>
            </a:r>
            <a:r>
              <a:rPr lang="ru-RU" dirty="0"/>
              <a:t>, что особенно важно для предприятий и цехов малой и </a:t>
            </a:r>
            <a:r>
              <a:rPr lang="ru-RU" dirty="0" smtClean="0"/>
              <a:t>средней </a:t>
            </a:r>
            <a:r>
              <a:rPr lang="ru-RU" dirty="0"/>
              <a:t>мощности.</a:t>
            </a:r>
          </a:p>
          <a:p>
            <a:pPr algn="just"/>
            <a:r>
              <a:rPr lang="ru-RU" dirty="0" smtClean="0"/>
              <a:t>Применение </a:t>
            </a:r>
            <a:r>
              <a:rPr lang="ru-RU" dirty="0"/>
              <a:t>вакуума в герметичных куттерах позволяет </a:t>
            </a:r>
            <a:r>
              <a:rPr lang="ru-RU" dirty="0" smtClean="0"/>
              <a:t>сохранить </a:t>
            </a:r>
            <a:r>
              <a:rPr lang="ru-RU" dirty="0"/>
              <a:t>цвет сырья, улучшить связывание протеина и влаги и в </a:t>
            </a:r>
            <a:r>
              <a:rPr lang="ru-RU" dirty="0" smtClean="0"/>
              <a:t>конечном </a:t>
            </a:r>
            <a:r>
              <a:rPr lang="ru-RU" dirty="0"/>
              <a:t>итоге увеличить выход и повысить качество продукции. Снижение содержания кислорода в сырье увеличивает срок его хранения при переработке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439248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Куттер открытого типа</a:t>
            </a:r>
            <a:r>
              <a:rPr lang="ru-RU" dirty="0"/>
              <a:t> </a:t>
            </a:r>
            <a:r>
              <a:rPr lang="ru-RU" dirty="0" smtClean="0"/>
              <a:t>состоит </a:t>
            </a:r>
            <a:r>
              <a:rPr lang="ru-RU" dirty="0"/>
              <a:t>из чаши с крышкой, ножевого вала с серповидными ножами и привода. С помощью клиноременной передачи ножевой вал вращается с частотой 1500...5000 мин</a:t>
            </a:r>
            <a:r>
              <a:rPr lang="ru-RU" baseline="30000" dirty="0"/>
              <a:t>-1</a:t>
            </a:r>
            <a:r>
              <a:rPr lang="ru-RU" dirty="0"/>
              <a:t>, а червячная передача обеспечивает вращение самой чаши с частотой от 6 до 40 мин</a:t>
            </a:r>
            <a:r>
              <a:rPr lang="ru-RU" baseline="30000" dirty="0"/>
              <a:t>-1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Режущий механизм </a:t>
            </a:r>
            <a:r>
              <a:rPr lang="ru-RU" dirty="0" smtClean="0"/>
              <a:t>состоит </a:t>
            </a:r>
            <a:r>
              <a:rPr lang="ru-RU" dirty="0"/>
              <a:t>из серповидных ножей, заточенных с одной стороны, и стальной гребенки, которая </a:t>
            </a:r>
            <a:r>
              <a:rPr lang="ru-RU" dirty="0" smtClean="0"/>
              <a:t>очищает </a:t>
            </a:r>
            <a:r>
              <a:rPr lang="ru-RU" dirty="0"/>
              <a:t>лезвия ножей от мяса. В зависимости от марки куттера и </a:t>
            </a:r>
            <a:r>
              <a:rPr lang="ru-RU" dirty="0" smtClean="0"/>
              <a:t>требований</a:t>
            </a:r>
            <a:r>
              <a:rPr lang="ru-RU" dirty="0"/>
              <a:t>, предъявляемых к обрабатываемому сырью, на ножевой головке закрепляются два, три, четыре, шесть или девять ножей. Большое значение для качества фарша и его нагрева в процессе </a:t>
            </a:r>
            <a:r>
              <a:rPr lang="ru-RU" dirty="0" err="1"/>
              <a:t>куттерования</a:t>
            </a:r>
            <a:r>
              <a:rPr lang="ru-RU" dirty="0"/>
              <a:t> имеет зазор между ножами и чашей: он должен быть минимальным.</a:t>
            </a:r>
          </a:p>
        </p:txBody>
      </p:sp>
      <p:pic>
        <p:nvPicPr>
          <p:cNvPr id="4098" name="Picture 2" descr="image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88640"/>
            <a:ext cx="4320480" cy="3537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image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789040"/>
            <a:ext cx="432360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188640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При выработке вареных бесструктурных колбас для тонкого измельчения мяса кроме куттеров применяют коллоидные </a:t>
            </a:r>
            <a:r>
              <a:rPr lang="ru-RU" dirty="0" smtClean="0"/>
              <a:t>мельницы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Мельница состоит из корпуса, механизма измельчения, </a:t>
            </a:r>
            <a:r>
              <a:rPr lang="ru-RU" dirty="0" smtClean="0"/>
              <a:t>бункера</a:t>
            </a:r>
            <a:r>
              <a:rPr lang="ru-RU" dirty="0"/>
              <a:t>, устройства для выгрузки измельченного продукта, </a:t>
            </a:r>
            <a:r>
              <a:rPr lang="ru-RU" dirty="0" smtClean="0"/>
              <a:t>электродвигателя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В большинстве коллоидных мельниц измельчающий механизм выполнен в виде ротора и статора.</a:t>
            </a:r>
          </a:p>
          <a:p>
            <a:pPr algn="just"/>
            <a:r>
              <a:rPr lang="ru-RU" dirty="0"/>
              <a:t>Ротор представляет собой набор дисков с нарезкой по </a:t>
            </a:r>
            <a:r>
              <a:rPr lang="ru-RU" dirty="0" smtClean="0"/>
              <a:t>внешнему </a:t>
            </a:r>
            <a:r>
              <a:rPr lang="ru-RU" dirty="0"/>
              <a:t>диаметру, укрепленных на валу вертикально расположенного электродвигателя. Статор собран из двух скрепленных между </a:t>
            </a:r>
            <a:r>
              <a:rPr lang="ru-RU" dirty="0" smtClean="0"/>
              <a:t>собой </a:t>
            </a:r>
            <a:r>
              <a:rPr lang="ru-RU" dirty="0"/>
              <a:t>колец с нарезкой по внутреннему диаметру, которые </a:t>
            </a:r>
            <a:r>
              <a:rPr lang="ru-RU" dirty="0" smtClean="0"/>
              <a:t>вставлены </a:t>
            </a:r>
            <a:r>
              <a:rPr lang="ru-RU" dirty="0"/>
              <a:t>в корпус. Предварительно измельченное на волчке и </a:t>
            </a:r>
            <a:r>
              <a:rPr lang="ru-RU" dirty="0" smtClean="0"/>
              <a:t>перемешанное </a:t>
            </a:r>
            <a:r>
              <a:rPr lang="ru-RU" dirty="0"/>
              <a:t>с необходимыми компонентами фарша сырье подается в загрузочный </a:t>
            </a:r>
            <a:r>
              <a:rPr lang="ru-RU" dirty="0" smtClean="0"/>
              <a:t>бункер.</a:t>
            </a:r>
            <a:endParaRPr lang="ru-RU" dirty="0"/>
          </a:p>
          <a:p>
            <a:pPr algn="just"/>
            <a:r>
              <a:rPr lang="ru-RU" dirty="0"/>
              <a:t>В результате разности давлений сырья в бункере и </a:t>
            </a:r>
            <a:r>
              <a:rPr lang="ru-RU" dirty="0" smtClean="0"/>
              <a:t>разгружающем </a:t>
            </a:r>
            <a:r>
              <a:rPr lang="ru-RU" dirty="0"/>
              <a:t>устройстве фарш поступает на приемный диск ротора, </a:t>
            </a:r>
            <a:r>
              <a:rPr lang="ru-RU" dirty="0" smtClean="0"/>
              <a:t>захватывается </a:t>
            </a:r>
            <a:r>
              <a:rPr lang="ru-RU" dirty="0"/>
              <a:t>его лопастями и по каналу подается к статору. Здесь он заполняет впадины его нарезки, а также зазор между ротором и статором. Последний определяет степень измельчения и </a:t>
            </a:r>
            <a:r>
              <a:rPr lang="ru-RU" dirty="0" smtClean="0"/>
              <a:t>регулируется </a:t>
            </a:r>
            <a:r>
              <a:rPr lang="ru-RU" dirty="0"/>
              <a:t>головкой. Измельченный продукт лопастями разгрузочного устройства выбрасывается в патрубок для дальнейшей </a:t>
            </a:r>
            <a:r>
              <a:rPr lang="ru-RU" dirty="0" smtClean="0"/>
              <a:t>технологической </a:t>
            </a:r>
            <a:r>
              <a:rPr lang="ru-RU" dirty="0"/>
              <a:t>обработки.</a:t>
            </a:r>
          </a:p>
          <a:p>
            <a:pPr algn="just"/>
            <a:r>
              <a:rPr lang="ru-RU" dirty="0"/>
              <a:t>Некоторые типы коллоидных мельниц снабжены механизмом предварительного измельчения, выполненным в виде ножа с </a:t>
            </a:r>
            <a:r>
              <a:rPr lang="ru-RU" dirty="0" smtClean="0"/>
              <a:t>решеткой</a:t>
            </a:r>
            <a:r>
              <a:rPr lang="ru-RU" dirty="0"/>
              <a:t>, что позволяет на одной машине производить среднее и тонкое измельчение сырья.</a:t>
            </a:r>
          </a:p>
          <a:p>
            <a:pPr algn="just"/>
            <a:r>
              <a:rPr lang="ru-RU" dirty="0" smtClean="0"/>
              <a:t>Для </a:t>
            </a:r>
            <a:r>
              <a:rPr lang="ru-RU" dirty="0"/>
              <a:t>среднего и тонкого измельчения мяса с большим </a:t>
            </a:r>
            <a:r>
              <a:rPr lang="ru-RU" dirty="0" smtClean="0"/>
              <a:t>количеством </a:t>
            </a:r>
            <a:r>
              <a:rPr lang="ru-RU" dirty="0"/>
              <a:t>соединительной ткани больше подходят </a:t>
            </a:r>
            <a:r>
              <a:rPr lang="ru-RU" dirty="0" err="1"/>
              <a:t>эмульситаторы</a:t>
            </a:r>
            <a:r>
              <a:rPr lang="ru-RU" dirty="0"/>
              <a:t>. В зависимости от типа режущего механизма они бывают </a:t>
            </a:r>
            <a:r>
              <a:rPr lang="ru-RU" dirty="0" smtClean="0"/>
              <a:t>нескольких видов.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1834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Wenn</dc:creator>
  <cp:lastModifiedBy>Wenn</cp:lastModifiedBy>
  <cp:revision>18</cp:revision>
  <dcterms:created xsi:type="dcterms:W3CDTF">2010-10-26T07:02:39Z</dcterms:created>
  <dcterms:modified xsi:type="dcterms:W3CDTF">2012-10-18T06:03:37Z</dcterms:modified>
</cp:coreProperties>
</file>